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odec Pro" panose="020B0604020202020204" charset="0"/>
      <p:regular r:id="rId10"/>
    </p:embeddedFont>
    <p:embeddedFont>
      <p:font typeface="Cy Grotesk Grand"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960"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508858">
            <a:off x="-678658" y="164271"/>
            <a:ext cx="18010625" cy="17222660"/>
          </a:xfrm>
          <a:custGeom>
            <a:avLst/>
            <a:gdLst/>
            <a:ahLst/>
            <a:cxnLst/>
            <a:rect l="l" t="t" r="r" b="b"/>
            <a:pathLst>
              <a:path w="18010625" h="17222660">
                <a:moveTo>
                  <a:pt x="0" y="0"/>
                </a:moveTo>
                <a:lnTo>
                  <a:pt x="18010625" y="0"/>
                </a:lnTo>
                <a:lnTo>
                  <a:pt x="18010625" y="17222660"/>
                </a:lnTo>
                <a:lnTo>
                  <a:pt x="0" y="1722266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451723" y="6096596"/>
            <a:ext cx="17058760" cy="3161704"/>
            <a:chOff x="0" y="0"/>
            <a:chExt cx="22745013" cy="4215605"/>
          </a:xfrm>
        </p:grpSpPr>
        <p:sp>
          <p:nvSpPr>
            <p:cNvPr id="4" name="TextBox 4"/>
            <p:cNvSpPr txBox="1"/>
            <p:nvPr/>
          </p:nvSpPr>
          <p:spPr>
            <a:xfrm>
              <a:off x="0" y="-38100"/>
              <a:ext cx="22745013" cy="3003315"/>
            </a:xfrm>
            <a:prstGeom prst="rect">
              <a:avLst/>
            </a:prstGeom>
          </p:spPr>
          <p:txBody>
            <a:bodyPr lIns="0" tIns="0" rIns="0" bIns="0" rtlCol="0" anchor="t">
              <a:spAutoFit/>
            </a:bodyPr>
            <a:lstStyle/>
            <a:p>
              <a:pPr>
                <a:lnSpc>
                  <a:spcPts val="8987"/>
                </a:lnSpc>
              </a:pPr>
              <a:r>
                <a:rPr lang="en-US" sz="7133">
                  <a:solidFill>
                    <a:srgbClr val="EDECED"/>
                  </a:solidFill>
                  <a:latin typeface="Cy Grotesk Grand"/>
                </a:rPr>
                <a:t>BUILDING A SCALABLE WEB APPLICATION ON AWS</a:t>
              </a:r>
            </a:p>
          </p:txBody>
        </p:sp>
        <p:sp>
          <p:nvSpPr>
            <p:cNvPr id="5" name="TextBox 5"/>
            <p:cNvSpPr txBox="1"/>
            <p:nvPr/>
          </p:nvSpPr>
          <p:spPr>
            <a:xfrm>
              <a:off x="0" y="3449765"/>
              <a:ext cx="22745013" cy="765839"/>
            </a:xfrm>
            <a:prstGeom prst="rect">
              <a:avLst/>
            </a:prstGeom>
          </p:spPr>
          <p:txBody>
            <a:bodyPr lIns="0" tIns="0" rIns="0" bIns="0" rtlCol="0" anchor="t">
              <a:spAutoFit/>
            </a:bodyPr>
            <a:lstStyle/>
            <a:p>
              <a:pPr>
                <a:lnSpc>
                  <a:spcPts val="4566"/>
                </a:lnSpc>
                <a:spcBef>
                  <a:spcPct val="0"/>
                </a:spcBef>
              </a:pPr>
              <a:r>
                <a:rPr lang="en-US" sz="3261">
                  <a:solidFill>
                    <a:srgbClr val="EDECED"/>
                  </a:solidFill>
                  <a:latin typeface="Codec Pro"/>
                </a:rPr>
                <a:t>Leveraging AWS Services for Scalability and Performance</a:t>
              </a:r>
            </a:p>
          </p:txBody>
        </p:sp>
      </p:grpSp>
      <p:sp>
        <p:nvSpPr>
          <p:cNvPr id="6" name="Freeform 6"/>
          <p:cNvSpPr/>
          <p:nvPr/>
        </p:nvSpPr>
        <p:spPr>
          <a:xfrm rot="95451">
            <a:off x="11063514" y="-4115415"/>
            <a:ext cx="8686892" cy="8230830"/>
          </a:xfrm>
          <a:custGeom>
            <a:avLst/>
            <a:gdLst/>
            <a:ahLst/>
            <a:cxnLst/>
            <a:rect l="l" t="t" r="r" b="b"/>
            <a:pathLst>
              <a:path w="8686892" h="8230830">
                <a:moveTo>
                  <a:pt x="0" y="0"/>
                </a:moveTo>
                <a:lnTo>
                  <a:pt x="8686891" y="0"/>
                </a:lnTo>
                <a:lnTo>
                  <a:pt x="8686891" y="8230830"/>
                </a:lnTo>
                <a:lnTo>
                  <a:pt x="0" y="823083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7446974">
            <a:off x="-5661200" y="-1683126"/>
            <a:ext cx="14849581" cy="14069978"/>
          </a:xfrm>
          <a:custGeom>
            <a:avLst/>
            <a:gdLst/>
            <a:ahLst/>
            <a:cxnLst/>
            <a:rect l="l" t="t" r="r" b="b"/>
            <a:pathLst>
              <a:path w="14849581" h="14069978">
                <a:moveTo>
                  <a:pt x="0" y="0"/>
                </a:moveTo>
                <a:lnTo>
                  <a:pt x="14849581" y="0"/>
                </a:lnTo>
                <a:lnTo>
                  <a:pt x="14849581" y="14069977"/>
                </a:lnTo>
                <a:lnTo>
                  <a:pt x="0" y="1406997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10037" y="1028700"/>
            <a:ext cx="6973019" cy="942975"/>
          </a:xfrm>
          <a:prstGeom prst="rect">
            <a:avLst/>
          </a:prstGeom>
        </p:spPr>
        <p:txBody>
          <a:bodyPr lIns="0" tIns="0" rIns="0" bIns="0" rtlCol="0" anchor="t">
            <a:spAutoFit/>
          </a:bodyPr>
          <a:lstStyle/>
          <a:p>
            <a:pPr>
              <a:lnSpc>
                <a:spcPts val="7440"/>
              </a:lnSpc>
            </a:pPr>
            <a:r>
              <a:rPr lang="en-US" sz="6200">
                <a:solidFill>
                  <a:srgbClr val="EDECED"/>
                </a:solidFill>
                <a:latin typeface="Cy Grotesk Grand"/>
              </a:rPr>
              <a:t>Introduction:</a:t>
            </a:r>
          </a:p>
        </p:txBody>
      </p:sp>
      <p:sp>
        <p:nvSpPr>
          <p:cNvPr id="4" name="TextBox 4"/>
          <p:cNvSpPr txBox="1"/>
          <p:nvPr/>
        </p:nvSpPr>
        <p:spPr>
          <a:xfrm>
            <a:off x="335463" y="3482104"/>
            <a:ext cx="7528144" cy="4458356"/>
          </a:xfrm>
          <a:prstGeom prst="rect">
            <a:avLst/>
          </a:prstGeom>
        </p:spPr>
        <p:txBody>
          <a:bodyPr lIns="0" tIns="0" rIns="0" bIns="0" rtlCol="0" anchor="t">
            <a:spAutoFit/>
          </a:bodyPr>
          <a:lstStyle/>
          <a:p>
            <a:pPr>
              <a:lnSpc>
                <a:spcPts val="5782"/>
              </a:lnSpc>
            </a:pPr>
            <a:r>
              <a:rPr lang="en-US" sz="4448">
                <a:solidFill>
                  <a:srgbClr val="EDECED"/>
                </a:solidFill>
                <a:latin typeface="Codec Pro"/>
              </a:rPr>
              <a:t>building a scalable and reliable web application that works as a video platform as same as youtube or netflix. With the use of S3, html, css.</a:t>
            </a:r>
          </a:p>
        </p:txBody>
      </p:sp>
      <p:sp>
        <p:nvSpPr>
          <p:cNvPr id="5" name="Freeform 5"/>
          <p:cNvSpPr/>
          <p:nvPr/>
        </p:nvSpPr>
        <p:spPr>
          <a:xfrm rot="9508858">
            <a:off x="10233782" y="795499"/>
            <a:ext cx="2844487" cy="2720040"/>
          </a:xfrm>
          <a:custGeom>
            <a:avLst/>
            <a:gdLst/>
            <a:ahLst/>
            <a:cxnLst/>
            <a:rect l="l" t="t" r="r" b="b"/>
            <a:pathLst>
              <a:path w="2844487" h="2720040">
                <a:moveTo>
                  <a:pt x="0" y="0"/>
                </a:moveTo>
                <a:lnTo>
                  <a:pt x="2844486" y="0"/>
                </a:lnTo>
                <a:lnTo>
                  <a:pt x="2844486" y="2720040"/>
                </a:lnTo>
                <a:lnTo>
                  <a:pt x="0" y="2720040"/>
                </a:lnTo>
                <a:lnTo>
                  <a:pt x="0" y="0"/>
                </a:lnTo>
                <a:close/>
              </a:path>
            </a:pathLst>
          </a:custGeom>
          <a:blipFill>
            <a:blip r:embed="rId3"/>
            <a:stretch>
              <a:fillRect/>
            </a:stretch>
          </a:blipFill>
        </p:spPr>
        <p:txBody>
          <a:bodyPr/>
          <a:lstStyle/>
          <a:p>
            <a:endParaRPr lang="en-US"/>
          </a:p>
        </p:txBody>
      </p:sp>
      <p:sp>
        <p:nvSpPr>
          <p:cNvPr id="6" name="Freeform 6"/>
          <p:cNvSpPr/>
          <p:nvPr/>
        </p:nvSpPr>
        <p:spPr>
          <a:xfrm rot="95451">
            <a:off x="14481150" y="1045790"/>
            <a:ext cx="2342435" cy="2219457"/>
          </a:xfrm>
          <a:custGeom>
            <a:avLst/>
            <a:gdLst/>
            <a:ahLst/>
            <a:cxnLst/>
            <a:rect l="l" t="t" r="r" b="b"/>
            <a:pathLst>
              <a:path w="2342435" h="2219457">
                <a:moveTo>
                  <a:pt x="0" y="0"/>
                </a:moveTo>
                <a:lnTo>
                  <a:pt x="2342435" y="0"/>
                </a:lnTo>
                <a:lnTo>
                  <a:pt x="2342435" y="2219457"/>
                </a:lnTo>
                <a:lnTo>
                  <a:pt x="0" y="2219457"/>
                </a:lnTo>
                <a:lnTo>
                  <a:pt x="0" y="0"/>
                </a:lnTo>
                <a:close/>
              </a:path>
            </a:pathLst>
          </a:custGeom>
          <a:blipFill>
            <a:blip r:embed="rId4"/>
            <a:stretch>
              <a:fillRect/>
            </a:stretch>
          </a:blipFill>
        </p:spPr>
        <p:txBody>
          <a:bodyPr/>
          <a:lstStyle/>
          <a:p>
            <a:endParaRPr lang="en-US"/>
          </a:p>
        </p:txBody>
      </p:sp>
      <p:sp>
        <p:nvSpPr>
          <p:cNvPr id="7" name="Freeform 7"/>
          <p:cNvSpPr/>
          <p:nvPr/>
        </p:nvSpPr>
        <p:spPr>
          <a:xfrm flipH="1">
            <a:off x="9752534" y="4849997"/>
            <a:ext cx="3806983" cy="1836869"/>
          </a:xfrm>
          <a:custGeom>
            <a:avLst/>
            <a:gdLst/>
            <a:ahLst/>
            <a:cxnLst/>
            <a:rect l="l" t="t" r="r" b="b"/>
            <a:pathLst>
              <a:path w="3806983" h="1836869">
                <a:moveTo>
                  <a:pt x="3806982" y="0"/>
                </a:moveTo>
                <a:lnTo>
                  <a:pt x="0" y="0"/>
                </a:lnTo>
                <a:lnTo>
                  <a:pt x="0" y="1836869"/>
                </a:lnTo>
                <a:lnTo>
                  <a:pt x="3806982" y="1836869"/>
                </a:lnTo>
                <a:lnTo>
                  <a:pt x="3806982" y="0"/>
                </a:lnTo>
                <a:close/>
              </a:path>
            </a:pathLst>
          </a:custGeom>
          <a:blipFill>
            <a:blip r:embed="rId5"/>
            <a:stretch>
              <a:fillRect/>
            </a:stretch>
          </a:blipFill>
        </p:spPr>
        <p:txBody>
          <a:bodyPr/>
          <a:lstStyle/>
          <a:p>
            <a:endParaRPr lang="en-US"/>
          </a:p>
        </p:txBody>
      </p:sp>
      <p:sp>
        <p:nvSpPr>
          <p:cNvPr id="8" name="Freeform 8"/>
          <p:cNvSpPr/>
          <p:nvPr/>
        </p:nvSpPr>
        <p:spPr>
          <a:xfrm>
            <a:off x="9359032" y="7594430"/>
            <a:ext cx="4593986" cy="1269089"/>
          </a:xfrm>
          <a:custGeom>
            <a:avLst/>
            <a:gdLst/>
            <a:ahLst/>
            <a:cxnLst/>
            <a:rect l="l" t="t" r="r" b="b"/>
            <a:pathLst>
              <a:path w="4593986" h="1269089">
                <a:moveTo>
                  <a:pt x="0" y="0"/>
                </a:moveTo>
                <a:lnTo>
                  <a:pt x="4593986" y="0"/>
                </a:lnTo>
                <a:lnTo>
                  <a:pt x="4593986" y="1269088"/>
                </a:lnTo>
                <a:lnTo>
                  <a:pt x="0" y="1269088"/>
                </a:lnTo>
                <a:lnTo>
                  <a:pt x="0" y="0"/>
                </a:lnTo>
                <a:close/>
              </a:path>
            </a:pathLst>
          </a:custGeom>
          <a:blipFill>
            <a:blip r:embed="rId6"/>
            <a:stretch>
              <a:fillRect/>
            </a:stretch>
          </a:blipFill>
        </p:spPr>
        <p:txBody>
          <a:bodyPr/>
          <a:lstStyle/>
          <a:p>
            <a:endParaRPr lang="en-US"/>
          </a:p>
        </p:txBody>
      </p:sp>
      <p:sp>
        <p:nvSpPr>
          <p:cNvPr id="9" name="Freeform 9"/>
          <p:cNvSpPr/>
          <p:nvPr/>
        </p:nvSpPr>
        <p:spPr>
          <a:xfrm>
            <a:off x="14998856" y="6936446"/>
            <a:ext cx="2028968" cy="2426270"/>
          </a:xfrm>
          <a:custGeom>
            <a:avLst/>
            <a:gdLst/>
            <a:ahLst/>
            <a:cxnLst/>
            <a:rect l="l" t="t" r="r" b="b"/>
            <a:pathLst>
              <a:path w="2028968" h="2426270">
                <a:moveTo>
                  <a:pt x="0" y="0"/>
                </a:moveTo>
                <a:lnTo>
                  <a:pt x="2028969" y="0"/>
                </a:lnTo>
                <a:lnTo>
                  <a:pt x="2028969" y="2426270"/>
                </a:lnTo>
                <a:lnTo>
                  <a:pt x="0" y="2426270"/>
                </a:lnTo>
                <a:lnTo>
                  <a:pt x="0" y="0"/>
                </a:lnTo>
                <a:close/>
              </a:path>
            </a:pathLst>
          </a:custGeom>
          <a:blipFill>
            <a:blip r:embed="rId7"/>
            <a:stretch>
              <a:fillRect/>
            </a:stretch>
          </a:blipFill>
        </p:spPr>
        <p:txBody>
          <a:bodyPr/>
          <a:lstStyle/>
          <a:p>
            <a:endParaRPr lang="en-US"/>
          </a:p>
        </p:txBody>
      </p:sp>
      <p:sp>
        <p:nvSpPr>
          <p:cNvPr id="10" name="Freeform 10"/>
          <p:cNvSpPr/>
          <p:nvPr/>
        </p:nvSpPr>
        <p:spPr>
          <a:xfrm>
            <a:off x="14977626" y="4011016"/>
            <a:ext cx="2071428" cy="2426270"/>
          </a:xfrm>
          <a:custGeom>
            <a:avLst/>
            <a:gdLst/>
            <a:ahLst/>
            <a:cxnLst/>
            <a:rect l="l" t="t" r="r" b="b"/>
            <a:pathLst>
              <a:path w="2071428" h="2426270">
                <a:moveTo>
                  <a:pt x="0" y="0"/>
                </a:moveTo>
                <a:lnTo>
                  <a:pt x="2071428" y="0"/>
                </a:lnTo>
                <a:lnTo>
                  <a:pt x="2071428" y="2426270"/>
                </a:lnTo>
                <a:lnTo>
                  <a:pt x="0" y="2426270"/>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2364778" y="-1531340"/>
            <a:ext cx="4581793" cy="9311349"/>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US"/>
            </a:p>
          </p:txBody>
        </p:sp>
        <p:sp>
          <p:nvSpPr>
            <p:cNvPr id="4" name="Freeform 4"/>
            <p:cNvSpPr/>
            <p:nvPr/>
          </p:nvSpPr>
          <p:spPr>
            <a:xfrm rot="5381999">
              <a:off x="-2205102" y="2798859"/>
              <a:ext cx="9418501" cy="4377879"/>
            </a:xfrm>
            <a:custGeom>
              <a:avLst/>
              <a:gdLst/>
              <a:ahLst/>
              <a:cxnLst/>
              <a:rect l="l" t="t" r="r" b="b"/>
              <a:pathLst>
                <a:path w="9418501" h="4377879">
                  <a:moveTo>
                    <a:pt x="9417238" y="484589"/>
                  </a:moveTo>
                  <a:lnTo>
                    <a:pt x="9399133" y="3942497"/>
                  </a:lnTo>
                  <a:cubicBezTo>
                    <a:pt x="9397871" y="4183514"/>
                    <a:pt x="9201461" y="4377878"/>
                    <a:pt x="8960444" y="4376616"/>
                  </a:cubicBezTo>
                  <a:lnTo>
                    <a:pt x="435381" y="4331979"/>
                  </a:lnTo>
                  <a:cubicBezTo>
                    <a:pt x="194363" y="4330717"/>
                    <a:pt x="0" y="4134307"/>
                    <a:pt x="1262" y="3893290"/>
                  </a:cubicBezTo>
                  <a:lnTo>
                    <a:pt x="3488" y="3468125"/>
                  </a:lnTo>
                  <a:cubicBezTo>
                    <a:pt x="3701" y="3427333"/>
                    <a:pt x="36945" y="3394436"/>
                    <a:pt x="77737" y="3394649"/>
                  </a:cubicBezTo>
                  <a:lnTo>
                    <a:pt x="77737" y="3394649"/>
                  </a:lnTo>
                  <a:cubicBezTo>
                    <a:pt x="228890" y="3395441"/>
                    <a:pt x="352198" y="3273784"/>
                    <a:pt x="353421" y="3122620"/>
                  </a:cubicBezTo>
                  <a:lnTo>
                    <a:pt x="368853" y="1225714"/>
                  </a:lnTo>
                  <a:cubicBezTo>
                    <a:pt x="370092" y="1073941"/>
                    <a:pt x="247816" y="950020"/>
                    <a:pt x="96040" y="949225"/>
                  </a:cubicBezTo>
                  <a:lnTo>
                    <a:pt x="90541" y="949196"/>
                  </a:lnTo>
                  <a:cubicBezTo>
                    <a:pt x="49749" y="948983"/>
                    <a:pt x="16852" y="915739"/>
                    <a:pt x="17066" y="874947"/>
                  </a:cubicBezTo>
                  <a:lnTo>
                    <a:pt x="19367" y="435381"/>
                  </a:lnTo>
                  <a:cubicBezTo>
                    <a:pt x="20629" y="194364"/>
                    <a:pt x="217039" y="0"/>
                    <a:pt x="458056" y="1262"/>
                  </a:cubicBezTo>
                  <a:lnTo>
                    <a:pt x="8983133" y="45899"/>
                  </a:lnTo>
                  <a:cubicBezTo>
                    <a:pt x="9224137" y="47161"/>
                    <a:pt x="9418500" y="243571"/>
                    <a:pt x="9417238" y="484589"/>
                  </a:cubicBezTo>
                  <a:close/>
                </a:path>
              </a:pathLst>
            </a:custGeom>
            <a:blipFill>
              <a:blip r:embed="rId3"/>
              <a:stretch>
                <a:fillRect l="-2" t="-15407" r="-16982" b="-9232"/>
              </a:stretch>
            </a:blipFill>
          </p:spPr>
          <p:txBody>
            <a:bodyPr/>
            <a:lstStyle/>
            <a:p>
              <a:endParaRPr lang="en-US"/>
            </a:p>
          </p:txBody>
        </p:sp>
      </p:grpSp>
      <p:grpSp>
        <p:nvGrpSpPr>
          <p:cNvPr id="5" name="Group 5"/>
          <p:cNvGrpSpPr>
            <a:grpSpLocks noChangeAspect="1"/>
          </p:cNvGrpSpPr>
          <p:nvPr/>
        </p:nvGrpSpPr>
        <p:grpSpPr>
          <a:xfrm rot="5400000">
            <a:off x="10996390" y="2415368"/>
            <a:ext cx="4686247" cy="9523625"/>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US"/>
            </a:p>
          </p:txBody>
        </p:sp>
        <p:sp>
          <p:nvSpPr>
            <p:cNvPr id="7" name="Freeform 7"/>
            <p:cNvSpPr/>
            <p:nvPr/>
          </p:nvSpPr>
          <p:spPr>
            <a:xfrm rot="-5400000">
              <a:off x="-2194852" y="2822410"/>
              <a:ext cx="9398000" cy="4330776"/>
            </a:xfrm>
            <a:custGeom>
              <a:avLst/>
              <a:gdLst/>
              <a:ahLst/>
              <a:cxnLst/>
              <a:rect l="l" t="t" r="r" b="b"/>
              <a:pathLst>
                <a:path w="9398000" h="4330776">
                  <a:moveTo>
                    <a:pt x="0" y="3894366"/>
                  </a:moveTo>
                  <a:lnTo>
                    <a:pt x="0" y="436410"/>
                  </a:lnTo>
                  <a:cubicBezTo>
                    <a:pt x="0" y="195389"/>
                    <a:pt x="195390" y="0"/>
                    <a:pt x="436410" y="0"/>
                  </a:cubicBezTo>
                  <a:lnTo>
                    <a:pt x="8961590" y="0"/>
                  </a:lnTo>
                  <a:cubicBezTo>
                    <a:pt x="9202610" y="0"/>
                    <a:pt x="9398000" y="195389"/>
                    <a:pt x="9398000" y="436410"/>
                  </a:cubicBezTo>
                  <a:lnTo>
                    <a:pt x="9398000" y="861580"/>
                  </a:lnTo>
                  <a:cubicBezTo>
                    <a:pt x="9398000" y="902373"/>
                    <a:pt x="9364929" y="935444"/>
                    <a:pt x="9324137" y="935444"/>
                  </a:cubicBezTo>
                  <a:lnTo>
                    <a:pt x="9324137" y="935444"/>
                  </a:lnTo>
                  <a:cubicBezTo>
                    <a:pt x="9172981" y="935444"/>
                    <a:pt x="9050312" y="1057745"/>
                    <a:pt x="9049880" y="1208913"/>
                  </a:cubicBezTo>
                  <a:lnTo>
                    <a:pt x="9044381" y="3105874"/>
                  </a:lnTo>
                  <a:cubicBezTo>
                    <a:pt x="9043937" y="3257651"/>
                    <a:pt x="9166860" y="3380930"/>
                    <a:pt x="9318638" y="3380930"/>
                  </a:cubicBezTo>
                  <a:lnTo>
                    <a:pt x="9324137" y="3380930"/>
                  </a:lnTo>
                  <a:cubicBezTo>
                    <a:pt x="9364929" y="3380930"/>
                    <a:pt x="9398000" y="3414001"/>
                    <a:pt x="9398000" y="3454794"/>
                  </a:cubicBezTo>
                  <a:lnTo>
                    <a:pt x="9398000" y="3894366"/>
                  </a:lnTo>
                  <a:cubicBezTo>
                    <a:pt x="9398000" y="4135387"/>
                    <a:pt x="9202610" y="4330776"/>
                    <a:pt x="8961590" y="4330776"/>
                  </a:cubicBezTo>
                  <a:lnTo>
                    <a:pt x="436397" y="4330776"/>
                  </a:lnTo>
                  <a:cubicBezTo>
                    <a:pt x="195390" y="4330776"/>
                    <a:pt x="0" y="4135387"/>
                    <a:pt x="0" y="3894366"/>
                  </a:cubicBezTo>
                  <a:close/>
                </a:path>
              </a:pathLst>
            </a:custGeom>
            <a:blipFill>
              <a:blip r:embed="rId4"/>
              <a:stretch>
                <a:fillRect l="-247" t="-3310" r="-257" b="-4751"/>
              </a:stretch>
            </a:blipFill>
          </p:spPr>
          <p:txBody>
            <a:bodyPr/>
            <a:lstStyle/>
            <a:p>
              <a:endParaRPr lang="en-US"/>
            </a:p>
          </p:txBody>
        </p:sp>
      </p:grpSp>
      <p:sp>
        <p:nvSpPr>
          <p:cNvPr id="8" name="TextBox 8"/>
          <p:cNvSpPr txBox="1"/>
          <p:nvPr/>
        </p:nvSpPr>
        <p:spPr>
          <a:xfrm>
            <a:off x="9144000" y="1975131"/>
            <a:ext cx="7188044" cy="485775"/>
          </a:xfrm>
          <a:prstGeom prst="rect">
            <a:avLst/>
          </a:prstGeom>
        </p:spPr>
        <p:txBody>
          <a:bodyPr lIns="0" tIns="0" rIns="0" bIns="0" rtlCol="0" anchor="t">
            <a:spAutoFit/>
          </a:bodyPr>
          <a:lstStyle/>
          <a:p>
            <a:pPr marL="0" lvl="0" indent="0" algn="ctr">
              <a:lnSpc>
                <a:spcPts val="3840"/>
              </a:lnSpc>
              <a:spcBef>
                <a:spcPct val="0"/>
              </a:spcBef>
            </a:pPr>
            <a:r>
              <a:rPr lang="en-US" sz="3200">
                <a:solidFill>
                  <a:srgbClr val="EDECED"/>
                </a:solidFill>
                <a:latin typeface="Cy Grotesk Grand"/>
              </a:rPr>
              <a:t>-----&gt;  making a bucket</a:t>
            </a:r>
          </a:p>
        </p:txBody>
      </p:sp>
      <p:sp>
        <p:nvSpPr>
          <p:cNvPr id="9" name="TextBox 9"/>
          <p:cNvSpPr txBox="1"/>
          <p:nvPr/>
        </p:nvSpPr>
        <p:spPr>
          <a:xfrm>
            <a:off x="674543" y="6535728"/>
            <a:ext cx="7962264" cy="397636"/>
          </a:xfrm>
          <a:prstGeom prst="rect">
            <a:avLst/>
          </a:prstGeom>
        </p:spPr>
        <p:txBody>
          <a:bodyPr lIns="0" tIns="0" rIns="0" bIns="0" rtlCol="0" anchor="t">
            <a:spAutoFit/>
          </a:bodyPr>
          <a:lstStyle/>
          <a:p>
            <a:pPr marL="0" lvl="0" indent="0" algn="ctr">
              <a:lnSpc>
                <a:spcPts val="3176"/>
              </a:lnSpc>
              <a:spcBef>
                <a:spcPct val="0"/>
              </a:spcBef>
            </a:pPr>
            <a:r>
              <a:rPr lang="en-US" sz="2647">
                <a:solidFill>
                  <a:srgbClr val="EDECED"/>
                </a:solidFill>
                <a:latin typeface="Cy Grotesk Grand"/>
              </a:rPr>
              <a:t>adding objects to the bucket &lt;-----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980" t="-290" r="-33812" b="-32486"/>
            </a:stretch>
          </a:blipFill>
        </p:spPr>
        <p:txBody>
          <a:bodyPr/>
          <a:lstStyle/>
          <a:p>
            <a:endParaRPr lang="en-US"/>
          </a:p>
        </p:txBody>
      </p:sp>
      <p:sp>
        <p:nvSpPr>
          <p:cNvPr id="3" name="TextBox 3"/>
          <p:cNvSpPr txBox="1"/>
          <p:nvPr/>
        </p:nvSpPr>
        <p:spPr>
          <a:xfrm>
            <a:off x="1028700" y="1028700"/>
            <a:ext cx="16230600" cy="1047750"/>
          </a:xfrm>
          <a:prstGeom prst="rect">
            <a:avLst/>
          </a:prstGeom>
        </p:spPr>
        <p:txBody>
          <a:bodyPr lIns="0" tIns="0" rIns="0" bIns="0" rtlCol="0" anchor="t">
            <a:spAutoFit/>
          </a:bodyPr>
          <a:lstStyle/>
          <a:p>
            <a:pPr marL="0" lvl="0" indent="0">
              <a:lnSpc>
                <a:spcPts val="8280"/>
              </a:lnSpc>
              <a:spcBef>
                <a:spcPct val="0"/>
              </a:spcBef>
            </a:pPr>
            <a:r>
              <a:rPr lang="en-US" sz="6900">
                <a:solidFill>
                  <a:srgbClr val="EDECED"/>
                </a:solidFill>
                <a:latin typeface="Cy Grotesk Grand"/>
              </a:rPr>
              <a:t>AMAZON S3:</a:t>
            </a:r>
          </a:p>
        </p:txBody>
      </p:sp>
      <p:sp>
        <p:nvSpPr>
          <p:cNvPr id="4" name="TextBox 4"/>
          <p:cNvSpPr txBox="1"/>
          <p:nvPr/>
        </p:nvSpPr>
        <p:spPr>
          <a:xfrm>
            <a:off x="269140" y="2894194"/>
            <a:ext cx="15759395" cy="4547627"/>
          </a:xfrm>
          <a:prstGeom prst="rect">
            <a:avLst/>
          </a:prstGeom>
        </p:spPr>
        <p:txBody>
          <a:bodyPr lIns="0" tIns="0" rIns="0" bIns="0" rtlCol="0" anchor="t">
            <a:spAutoFit/>
          </a:bodyPr>
          <a:lstStyle/>
          <a:p>
            <a:pPr algn="ctr">
              <a:lnSpc>
                <a:spcPts val="4002"/>
              </a:lnSpc>
              <a:spcBef>
                <a:spcPct val="0"/>
              </a:spcBef>
            </a:pPr>
            <a:r>
              <a:rPr lang="en-US" sz="3176">
                <a:solidFill>
                  <a:srgbClr val="EDECED"/>
                </a:solidFill>
                <a:latin typeface="Cy Grotesk Grand"/>
              </a:rPr>
              <a:t>AMAZON S3 (SIMPLE STORAGE SERVICE) IS A HIGHLY SCALABLE AND RELIABLE CLOUD STORAGE SERVICE PROVIDED BY AMAZON WEB SERVICES (AWS). IT ALLOWS YOU TO STORE AND RETRIEVE ANY AMOUNT OF DATA FROM ANYWHERE ON THE WEB. S3 IS COMMONLY USED FOR STORING STATIC ASSETS SUCH AS IMAGES, VIDEOS, DOCUMENTS, AND OTHER FILES.</a:t>
            </a:r>
          </a:p>
          <a:p>
            <a:pPr algn="ctr">
              <a:lnSpc>
                <a:spcPts val="4002"/>
              </a:lnSpc>
              <a:spcBef>
                <a:spcPct val="0"/>
              </a:spcBef>
            </a:pPr>
            <a:endParaRPr lang="en-US" sz="3176">
              <a:solidFill>
                <a:srgbClr val="EDECED"/>
              </a:solidFill>
              <a:latin typeface="Cy Grotesk Grand"/>
            </a:endParaRPr>
          </a:p>
          <a:p>
            <a:pPr algn="ctr">
              <a:lnSpc>
                <a:spcPts val="4002"/>
              </a:lnSpc>
              <a:spcBef>
                <a:spcPct val="0"/>
              </a:spcBef>
            </a:pPr>
            <a:r>
              <a:rPr lang="en-US" sz="3176">
                <a:solidFill>
                  <a:srgbClr val="EDECED"/>
                </a:solidFill>
                <a:latin typeface="Cy Grotesk Grand"/>
              </a:rPr>
              <a:t>AND HERE IS WHAT I DID USING S3 ----&gt;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508858">
            <a:off x="309629" y="-1569174"/>
            <a:ext cx="18010625" cy="17222660"/>
          </a:xfrm>
          <a:custGeom>
            <a:avLst/>
            <a:gdLst/>
            <a:ahLst/>
            <a:cxnLst/>
            <a:rect l="l" t="t" r="r" b="b"/>
            <a:pathLst>
              <a:path w="18010625" h="17222660">
                <a:moveTo>
                  <a:pt x="0" y="0"/>
                </a:moveTo>
                <a:lnTo>
                  <a:pt x="18010626" y="0"/>
                </a:lnTo>
                <a:lnTo>
                  <a:pt x="18010626" y="17222660"/>
                </a:lnTo>
                <a:lnTo>
                  <a:pt x="0" y="1722266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52518" y="3015926"/>
            <a:ext cx="12328366" cy="7039659"/>
          </a:xfrm>
          <a:prstGeom prst="rect">
            <a:avLst/>
          </a:prstGeom>
        </p:spPr>
        <p:txBody>
          <a:bodyPr lIns="0" tIns="0" rIns="0" bIns="0" rtlCol="0" anchor="t">
            <a:spAutoFit/>
          </a:bodyPr>
          <a:lstStyle/>
          <a:p>
            <a:pPr>
              <a:lnSpc>
                <a:spcPts val="3684"/>
              </a:lnSpc>
            </a:pPr>
            <a:r>
              <a:rPr lang="en-US" sz="2631">
                <a:solidFill>
                  <a:srgbClr val="EDECED"/>
                </a:solidFill>
                <a:latin typeface="Codec Pro"/>
              </a:rPr>
              <a:t>1- making a website using HTML, CSS by a adding a heading of the title name of the web application</a:t>
            </a:r>
          </a:p>
          <a:p>
            <a:pPr>
              <a:lnSpc>
                <a:spcPts val="3684"/>
              </a:lnSpc>
            </a:pPr>
            <a:endParaRPr lang="en-US" sz="2631">
              <a:solidFill>
                <a:srgbClr val="EDECED"/>
              </a:solidFill>
              <a:latin typeface="Codec Pro"/>
            </a:endParaRPr>
          </a:p>
          <a:p>
            <a:pPr>
              <a:lnSpc>
                <a:spcPts val="3561"/>
              </a:lnSpc>
            </a:pPr>
            <a:endParaRPr lang="en-US" sz="2631">
              <a:solidFill>
                <a:srgbClr val="EDECED"/>
              </a:solidFill>
              <a:latin typeface="Codec Pro"/>
            </a:endParaRPr>
          </a:p>
          <a:p>
            <a:pPr>
              <a:lnSpc>
                <a:spcPts val="3684"/>
              </a:lnSpc>
            </a:pPr>
            <a:r>
              <a:rPr lang="en-US" sz="2631">
                <a:solidFill>
                  <a:srgbClr val="EDECED"/>
                </a:solidFill>
                <a:latin typeface="Codec Pro"/>
              </a:rPr>
              <a:t>2- I made a bucket and applied objects to it in S3. Those objects are some videos downloaded to add it to the website</a:t>
            </a:r>
          </a:p>
          <a:p>
            <a:pPr>
              <a:lnSpc>
                <a:spcPts val="3684"/>
              </a:lnSpc>
            </a:pPr>
            <a:endParaRPr lang="en-US" sz="2631">
              <a:solidFill>
                <a:srgbClr val="EDECED"/>
              </a:solidFill>
              <a:latin typeface="Codec Pro"/>
            </a:endParaRPr>
          </a:p>
          <a:p>
            <a:pPr>
              <a:lnSpc>
                <a:spcPts val="3808"/>
              </a:lnSpc>
            </a:pPr>
            <a:r>
              <a:rPr lang="en-US" sz="2720">
                <a:solidFill>
                  <a:srgbClr val="EDECED"/>
                </a:solidFill>
                <a:latin typeface="Codec Pro"/>
              </a:rPr>
              <a:t>3- add the videos to the website and change the design of the website and make it more interesting</a:t>
            </a:r>
          </a:p>
          <a:p>
            <a:pPr>
              <a:lnSpc>
                <a:spcPts val="3684"/>
              </a:lnSpc>
            </a:pPr>
            <a:endParaRPr lang="en-US" sz="2720">
              <a:solidFill>
                <a:srgbClr val="EDECED"/>
              </a:solidFill>
              <a:latin typeface="Codec Pro"/>
            </a:endParaRPr>
          </a:p>
          <a:p>
            <a:pPr>
              <a:lnSpc>
                <a:spcPts val="3684"/>
              </a:lnSpc>
            </a:pPr>
            <a:r>
              <a:rPr lang="en-US" sz="2631">
                <a:solidFill>
                  <a:srgbClr val="EDECED"/>
                </a:solidFill>
                <a:latin typeface="Codec Pro"/>
              </a:rPr>
              <a:t>4- test the website...</a:t>
            </a:r>
          </a:p>
          <a:p>
            <a:pPr>
              <a:lnSpc>
                <a:spcPts val="3684"/>
              </a:lnSpc>
            </a:pPr>
            <a:endParaRPr lang="en-US" sz="2631">
              <a:solidFill>
                <a:srgbClr val="EDECED"/>
              </a:solidFill>
              <a:latin typeface="Codec Pro"/>
            </a:endParaRPr>
          </a:p>
          <a:p>
            <a:pPr>
              <a:lnSpc>
                <a:spcPts val="3684"/>
              </a:lnSpc>
            </a:pPr>
            <a:r>
              <a:rPr lang="en-US" sz="2631">
                <a:solidFill>
                  <a:srgbClr val="EDECED"/>
                </a:solidFill>
                <a:latin typeface="Codec Pro"/>
              </a:rPr>
              <a:t>5- All Done!!</a:t>
            </a:r>
          </a:p>
          <a:p>
            <a:pPr>
              <a:lnSpc>
                <a:spcPts val="2539"/>
              </a:lnSpc>
            </a:pPr>
            <a:endParaRPr lang="en-US" sz="2631">
              <a:solidFill>
                <a:srgbClr val="EDECED"/>
              </a:solidFill>
              <a:latin typeface="Codec Pro"/>
            </a:endParaRPr>
          </a:p>
          <a:p>
            <a:pPr>
              <a:lnSpc>
                <a:spcPts val="2539"/>
              </a:lnSpc>
            </a:pPr>
            <a:endParaRPr lang="en-US" sz="2631">
              <a:solidFill>
                <a:srgbClr val="EDECED"/>
              </a:solidFill>
              <a:latin typeface="Codec Pro"/>
            </a:endParaRPr>
          </a:p>
          <a:p>
            <a:pPr marL="0" lvl="0" indent="0" algn="l">
              <a:lnSpc>
                <a:spcPts val="2539"/>
              </a:lnSpc>
              <a:spcBef>
                <a:spcPct val="0"/>
              </a:spcBef>
            </a:pPr>
            <a:endParaRPr lang="en-US" sz="2631">
              <a:solidFill>
                <a:srgbClr val="EDECED"/>
              </a:solidFill>
              <a:latin typeface="Codec Pro"/>
            </a:endParaRPr>
          </a:p>
        </p:txBody>
      </p:sp>
      <p:sp>
        <p:nvSpPr>
          <p:cNvPr id="4" name="TextBox 4"/>
          <p:cNvSpPr txBox="1"/>
          <p:nvPr/>
        </p:nvSpPr>
        <p:spPr>
          <a:xfrm>
            <a:off x="1028700" y="1164631"/>
            <a:ext cx="16230600" cy="857250"/>
          </a:xfrm>
          <a:prstGeom prst="rect">
            <a:avLst/>
          </a:prstGeom>
        </p:spPr>
        <p:txBody>
          <a:bodyPr lIns="0" tIns="0" rIns="0" bIns="0" rtlCol="0" anchor="t">
            <a:spAutoFit/>
          </a:bodyPr>
          <a:lstStyle/>
          <a:p>
            <a:pPr marL="0" lvl="0" indent="0">
              <a:lnSpc>
                <a:spcPts val="6720"/>
              </a:lnSpc>
            </a:pPr>
            <a:r>
              <a:rPr lang="en-US" sz="5600">
                <a:solidFill>
                  <a:srgbClr val="EDECED"/>
                </a:solidFill>
                <a:latin typeface="Cy Grotesk Grand"/>
              </a:rPr>
              <a:t>IMPLEMENTATION DETAILS: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47931" y="604793"/>
            <a:ext cx="11692778" cy="3209475"/>
            <a:chOff x="0" y="0"/>
            <a:chExt cx="15590371" cy="4279300"/>
          </a:xfrm>
        </p:grpSpPr>
        <p:sp>
          <p:nvSpPr>
            <p:cNvPr id="3" name="TextBox 3"/>
            <p:cNvSpPr txBox="1"/>
            <p:nvPr/>
          </p:nvSpPr>
          <p:spPr>
            <a:xfrm>
              <a:off x="0" y="0"/>
              <a:ext cx="15590371" cy="2235200"/>
            </a:xfrm>
            <a:prstGeom prst="rect">
              <a:avLst/>
            </a:prstGeom>
          </p:spPr>
          <p:txBody>
            <a:bodyPr lIns="0" tIns="0" rIns="0" bIns="0" rtlCol="0" anchor="t">
              <a:spAutoFit/>
            </a:bodyPr>
            <a:lstStyle/>
            <a:p>
              <a:pPr marL="0" lvl="0" indent="0" algn="l">
                <a:lnSpc>
                  <a:spcPts val="6600"/>
                </a:lnSpc>
                <a:spcBef>
                  <a:spcPct val="0"/>
                </a:spcBef>
              </a:pPr>
              <a:r>
                <a:rPr lang="en-US" sz="5500">
                  <a:solidFill>
                    <a:srgbClr val="EDECED"/>
                  </a:solidFill>
                  <a:latin typeface="Cy Grotesk Grand"/>
                </a:rPr>
                <a:t>SCALABILITY AND PERFORMANCE TESTING</a:t>
              </a:r>
            </a:p>
          </p:txBody>
        </p:sp>
        <p:sp>
          <p:nvSpPr>
            <p:cNvPr id="4" name="TextBox 4"/>
            <p:cNvSpPr txBox="1"/>
            <p:nvPr/>
          </p:nvSpPr>
          <p:spPr>
            <a:xfrm>
              <a:off x="0" y="2623008"/>
              <a:ext cx="15590371" cy="1656292"/>
            </a:xfrm>
            <a:prstGeom prst="rect">
              <a:avLst/>
            </a:prstGeom>
          </p:spPr>
          <p:txBody>
            <a:bodyPr lIns="0" tIns="0" rIns="0" bIns="0" rtlCol="0" anchor="t">
              <a:spAutoFit/>
            </a:bodyPr>
            <a:lstStyle/>
            <a:p>
              <a:pPr marL="0" lvl="0" indent="0" algn="l">
                <a:lnSpc>
                  <a:spcPts val="4899"/>
                </a:lnSpc>
                <a:spcBef>
                  <a:spcPct val="0"/>
                </a:spcBef>
              </a:pPr>
              <a:r>
                <a:rPr lang="en-US" sz="3499">
                  <a:solidFill>
                    <a:srgbClr val="EDECED"/>
                  </a:solidFill>
                  <a:latin typeface="Codec Pro"/>
                </a:rPr>
                <a:t>The web application is scalable and has low latency and is well designed and can handle loads!!</a:t>
              </a:r>
            </a:p>
          </p:txBody>
        </p:sp>
      </p:grpSp>
      <p:sp>
        <p:nvSpPr>
          <p:cNvPr id="5" name="Freeform 5"/>
          <p:cNvSpPr/>
          <p:nvPr/>
        </p:nvSpPr>
        <p:spPr>
          <a:xfrm rot="-6322014">
            <a:off x="11589302" y="-6549032"/>
            <a:ext cx="10329583" cy="9787280"/>
          </a:xfrm>
          <a:custGeom>
            <a:avLst/>
            <a:gdLst/>
            <a:ahLst/>
            <a:cxnLst/>
            <a:rect l="l" t="t" r="r" b="b"/>
            <a:pathLst>
              <a:path w="10329583" h="9787280">
                <a:moveTo>
                  <a:pt x="0" y="0"/>
                </a:moveTo>
                <a:lnTo>
                  <a:pt x="10329582" y="0"/>
                </a:lnTo>
                <a:lnTo>
                  <a:pt x="10329582" y="9787279"/>
                </a:lnTo>
                <a:lnTo>
                  <a:pt x="0" y="9787279"/>
                </a:lnTo>
                <a:lnTo>
                  <a:pt x="0" y="0"/>
                </a:lnTo>
                <a:close/>
              </a:path>
            </a:pathLst>
          </a:custGeom>
          <a:blipFill>
            <a:blip r:embed="rId2"/>
            <a:stretch>
              <a:fillRect/>
            </a:stretch>
          </a:blipFill>
        </p:spPr>
        <p:txBody>
          <a:bodyPr/>
          <a:lstStyle/>
          <a:p>
            <a:endParaRPr lang="en-US"/>
          </a:p>
        </p:txBody>
      </p:sp>
      <p:grpSp>
        <p:nvGrpSpPr>
          <p:cNvPr id="6" name="Group 6"/>
          <p:cNvGrpSpPr>
            <a:grpSpLocks noChangeAspect="1"/>
          </p:cNvGrpSpPr>
          <p:nvPr/>
        </p:nvGrpSpPr>
        <p:grpSpPr>
          <a:xfrm rot="-5400000">
            <a:off x="6493205" y="1761667"/>
            <a:ext cx="4345396" cy="8830931"/>
            <a:chOff x="0" y="0"/>
            <a:chExt cx="5001260" cy="10163810"/>
          </a:xfrm>
        </p:grpSpPr>
        <p:sp>
          <p:nvSpPr>
            <p:cNvPr id="7" name="Freeform 7"/>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txBody>
            <a:bodyPr/>
            <a:lstStyle/>
            <a:p>
              <a:endParaRPr lang="en-US"/>
            </a:p>
          </p:txBody>
        </p:sp>
        <p:sp>
          <p:nvSpPr>
            <p:cNvPr id="8" name="Freeform 8"/>
            <p:cNvSpPr/>
            <p:nvPr/>
          </p:nvSpPr>
          <p:spPr>
            <a:xfrm rot="5400000">
              <a:off x="-2194852" y="2822410"/>
              <a:ext cx="9398000" cy="4330776"/>
            </a:xfrm>
            <a:custGeom>
              <a:avLst/>
              <a:gdLst/>
              <a:ahLst/>
              <a:cxnLst/>
              <a:rect l="l" t="t" r="r" b="b"/>
              <a:pathLst>
                <a:path w="9398000" h="4330776">
                  <a:moveTo>
                    <a:pt x="9398000" y="436410"/>
                  </a:moveTo>
                  <a:lnTo>
                    <a:pt x="9398000" y="3894366"/>
                  </a:lnTo>
                  <a:cubicBezTo>
                    <a:pt x="9398000" y="4135387"/>
                    <a:pt x="9202610" y="4330776"/>
                    <a:pt x="8961590" y="4330776"/>
                  </a:cubicBezTo>
                  <a:lnTo>
                    <a:pt x="436410" y="4330776"/>
                  </a:lnTo>
                  <a:cubicBezTo>
                    <a:pt x="195390" y="4330776"/>
                    <a:pt x="0" y="4135387"/>
                    <a:pt x="0" y="3894366"/>
                  </a:cubicBezTo>
                  <a:lnTo>
                    <a:pt x="0" y="3469195"/>
                  </a:lnTo>
                  <a:cubicBezTo>
                    <a:pt x="0" y="3428403"/>
                    <a:pt x="33071" y="3395332"/>
                    <a:pt x="73863" y="3395332"/>
                  </a:cubicBezTo>
                  <a:lnTo>
                    <a:pt x="73863" y="3395332"/>
                  </a:lnTo>
                  <a:cubicBezTo>
                    <a:pt x="225019" y="3395332"/>
                    <a:pt x="347688" y="3273031"/>
                    <a:pt x="348120" y="3121863"/>
                  </a:cubicBezTo>
                  <a:lnTo>
                    <a:pt x="353619" y="1224902"/>
                  </a:lnTo>
                  <a:cubicBezTo>
                    <a:pt x="354063" y="1073124"/>
                    <a:pt x="231140" y="949846"/>
                    <a:pt x="79362" y="949846"/>
                  </a:cubicBezTo>
                  <a:lnTo>
                    <a:pt x="73863" y="949846"/>
                  </a:lnTo>
                  <a:cubicBezTo>
                    <a:pt x="33071" y="949846"/>
                    <a:pt x="0" y="916775"/>
                    <a:pt x="0" y="875982"/>
                  </a:cubicBezTo>
                  <a:lnTo>
                    <a:pt x="0" y="436410"/>
                  </a:lnTo>
                  <a:cubicBezTo>
                    <a:pt x="0" y="195389"/>
                    <a:pt x="195390" y="0"/>
                    <a:pt x="436410" y="0"/>
                  </a:cubicBezTo>
                  <a:lnTo>
                    <a:pt x="8961603" y="0"/>
                  </a:lnTo>
                  <a:cubicBezTo>
                    <a:pt x="9202610" y="0"/>
                    <a:pt x="9398000" y="195389"/>
                    <a:pt x="9398000" y="436410"/>
                  </a:cubicBezTo>
                  <a:close/>
                </a:path>
              </a:pathLst>
            </a:custGeom>
            <a:blipFill>
              <a:blip r:embed="rId4"/>
              <a:stretch>
                <a:fillRect b="-4568"/>
              </a:stretch>
            </a:blipFill>
          </p:spPr>
          <p:txBody>
            <a:bodyPr/>
            <a:lstStyle/>
            <a:p>
              <a:endParaRPr lang="en-US"/>
            </a:p>
          </p:txBody>
        </p:sp>
      </p:grpSp>
      <p:sp>
        <p:nvSpPr>
          <p:cNvPr id="9" name="Freeform 9"/>
          <p:cNvSpPr/>
          <p:nvPr/>
        </p:nvSpPr>
        <p:spPr>
          <a:xfrm>
            <a:off x="-2881103" y="6734073"/>
            <a:ext cx="25722547" cy="7105854"/>
          </a:xfrm>
          <a:custGeom>
            <a:avLst/>
            <a:gdLst/>
            <a:ahLst/>
            <a:cxnLst/>
            <a:rect l="l" t="t" r="r" b="b"/>
            <a:pathLst>
              <a:path w="25722547" h="7105854">
                <a:moveTo>
                  <a:pt x="0" y="0"/>
                </a:moveTo>
                <a:lnTo>
                  <a:pt x="25722547" y="0"/>
                </a:lnTo>
                <a:lnTo>
                  <a:pt x="25722547" y="7105854"/>
                </a:lnTo>
                <a:lnTo>
                  <a:pt x="0" y="7105854"/>
                </a:lnTo>
                <a:lnTo>
                  <a:pt x="0" y="0"/>
                </a:lnTo>
                <a:close/>
              </a:path>
            </a:pathLst>
          </a:custGeom>
          <a:blipFill>
            <a:blip r:embed="rId5"/>
            <a:stretch>
              <a:fillRect/>
            </a:stretch>
          </a:blipFill>
        </p:spPr>
        <p:txBody>
          <a:bodyPr/>
          <a:lstStyle/>
          <a:p>
            <a:endParaRPr lang="en-US"/>
          </a:p>
        </p:txBody>
      </p:sp>
      <p:sp>
        <p:nvSpPr>
          <p:cNvPr id="10" name="AutoShape 10"/>
          <p:cNvSpPr/>
          <p:nvPr/>
        </p:nvSpPr>
        <p:spPr>
          <a:xfrm flipV="1">
            <a:off x="147931" y="6734073"/>
            <a:ext cx="1955682" cy="1905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3242114" y="8416173"/>
            <a:ext cx="15045886" cy="654050"/>
          </a:xfrm>
          <a:prstGeom prst="rect">
            <a:avLst/>
          </a:prstGeom>
        </p:spPr>
        <p:txBody>
          <a:bodyPr lIns="0" tIns="0" rIns="0" bIns="0" rtlCol="0" anchor="t">
            <a:spAutoFit/>
          </a:bodyPr>
          <a:lstStyle/>
          <a:p>
            <a:pPr marL="0" lvl="0" indent="0" algn="l">
              <a:lnSpc>
                <a:spcPts val="4899"/>
              </a:lnSpc>
              <a:spcBef>
                <a:spcPct val="0"/>
              </a:spcBef>
            </a:pPr>
            <a:r>
              <a:rPr lang="en-US" sz="3499">
                <a:solidFill>
                  <a:srgbClr val="EDECED"/>
                </a:solidFill>
                <a:latin typeface="Codec Pro"/>
              </a:rPr>
              <a:t>website:https://project1-vidstream.s3.amazonaws.com/mynetflix1.html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453801">
            <a:off x="877245" y="-1865074"/>
            <a:ext cx="3936832" cy="3730148"/>
          </a:xfrm>
          <a:custGeom>
            <a:avLst/>
            <a:gdLst/>
            <a:ahLst/>
            <a:cxnLst/>
            <a:rect l="l" t="t" r="r" b="b"/>
            <a:pathLst>
              <a:path w="3936832" h="3730148">
                <a:moveTo>
                  <a:pt x="0" y="0"/>
                </a:moveTo>
                <a:lnTo>
                  <a:pt x="3936832" y="0"/>
                </a:lnTo>
                <a:lnTo>
                  <a:pt x="3936832" y="3730148"/>
                </a:lnTo>
                <a:lnTo>
                  <a:pt x="0" y="3730148"/>
                </a:lnTo>
                <a:lnTo>
                  <a:pt x="0" y="0"/>
                </a:lnTo>
                <a:close/>
              </a:path>
            </a:pathLst>
          </a:custGeom>
          <a:blipFill>
            <a:blip r:embed="rId2"/>
            <a:stretch>
              <a:fillRect/>
            </a:stretch>
          </a:blipFill>
        </p:spPr>
        <p:txBody>
          <a:bodyPr/>
          <a:lstStyle/>
          <a:p>
            <a:endParaRPr lang="en-US"/>
          </a:p>
        </p:txBody>
      </p:sp>
      <p:sp>
        <p:nvSpPr>
          <p:cNvPr id="3" name="Freeform 3"/>
          <p:cNvSpPr/>
          <p:nvPr/>
        </p:nvSpPr>
        <p:spPr>
          <a:xfrm rot="6672062">
            <a:off x="1340594" y="1274761"/>
            <a:ext cx="20884120" cy="19970439"/>
          </a:xfrm>
          <a:custGeom>
            <a:avLst/>
            <a:gdLst/>
            <a:ahLst/>
            <a:cxnLst/>
            <a:rect l="l" t="t" r="r" b="b"/>
            <a:pathLst>
              <a:path w="20884120" h="19970439">
                <a:moveTo>
                  <a:pt x="0" y="0"/>
                </a:moveTo>
                <a:lnTo>
                  <a:pt x="20884119" y="0"/>
                </a:lnTo>
                <a:lnTo>
                  <a:pt x="20884119" y="19970439"/>
                </a:lnTo>
                <a:lnTo>
                  <a:pt x="0" y="19970439"/>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314423" y="1902948"/>
            <a:ext cx="9920191" cy="6101253"/>
            <a:chOff x="0" y="0"/>
            <a:chExt cx="13226922" cy="8135005"/>
          </a:xfrm>
        </p:grpSpPr>
        <p:sp>
          <p:nvSpPr>
            <p:cNvPr id="5" name="TextBox 5"/>
            <p:cNvSpPr txBox="1"/>
            <p:nvPr/>
          </p:nvSpPr>
          <p:spPr>
            <a:xfrm>
              <a:off x="0" y="1734205"/>
              <a:ext cx="13226922" cy="6400800"/>
            </a:xfrm>
            <a:prstGeom prst="rect">
              <a:avLst/>
            </a:prstGeom>
          </p:spPr>
          <p:txBody>
            <a:bodyPr lIns="0" tIns="0" rIns="0" bIns="0" rtlCol="0" anchor="t">
              <a:spAutoFit/>
            </a:bodyPr>
            <a:lstStyle/>
            <a:p>
              <a:pPr marL="0" lvl="0" indent="0" algn="l">
                <a:lnSpc>
                  <a:spcPts val="4200"/>
                </a:lnSpc>
                <a:spcBef>
                  <a:spcPct val="0"/>
                </a:spcBef>
              </a:pPr>
              <a:r>
                <a:rPr lang="en-US" sz="3000" u="none">
                  <a:solidFill>
                    <a:srgbClr val="EDECED"/>
                  </a:solidFill>
                  <a:latin typeface="Codec Pro"/>
                </a:rPr>
                <a:t>Basically my project name is My Netflix it is a web application that illustrates videos and can be used like youtube or netflix, etc. for the moment I used Amazon S3 service  as my main service to develop this project but I have a future view of making an application that competes on the field by using more services beside S3.</a:t>
              </a:r>
            </a:p>
            <a:p>
              <a:pPr marL="0" lvl="0" indent="0" algn="l">
                <a:lnSpc>
                  <a:spcPts val="4200"/>
                </a:lnSpc>
                <a:spcBef>
                  <a:spcPct val="0"/>
                </a:spcBef>
              </a:pPr>
              <a:endParaRPr lang="en-US" sz="3000" u="none">
                <a:solidFill>
                  <a:srgbClr val="EDECED"/>
                </a:solidFill>
                <a:latin typeface="Codec Pro"/>
              </a:endParaRPr>
            </a:p>
            <a:p>
              <a:pPr marL="0" lvl="0" indent="0" algn="l">
                <a:lnSpc>
                  <a:spcPts val="4199"/>
                </a:lnSpc>
                <a:spcBef>
                  <a:spcPct val="0"/>
                </a:spcBef>
              </a:pPr>
              <a:endParaRPr lang="en-US" sz="3000" u="none">
                <a:solidFill>
                  <a:srgbClr val="EDECED"/>
                </a:solidFill>
                <a:latin typeface="Codec Pro"/>
              </a:endParaRPr>
            </a:p>
          </p:txBody>
        </p:sp>
        <p:sp>
          <p:nvSpPr>
            <p:cNvPr id="6" name="TextBox 6"/>
            <p:cNvSpPr txBox="1"/>
            <p:nvPr/>
          </p:nvSpPr>
          <p:spPr>
            <a:xfrm>
              <a:off x="0" y="-9525"/>
              <a:ext cx="13226922" cy="1343025"/>
            </a:xfrm>
            <a:prstGeom prst="rect">
              <a:avLst/>
            </a:prstGeom>
          </p:spPr>
          <p:txBody>
            <a:bodyPr lIns="0" tIns="0" rIns="0" bIns="0" rtlCol="0" anchor="t">
              <a:spAutoFit/>
            </a:bodyPr>
            <a:lstStyle/>
            <a:p>
              <a:pPr marL="0" lvl="0" indent="0">
                <a:lnSpc>
                  <a:spcPts val="7920"/>
                </a:lnSpc>
                <a:spcBef>
                  <a:spcPct val="0"/>
                </a:spcBef>
              </a:pPr>
              <a:r>
                <a:rPr lang="en-US" sz="6600">
                  <a:solidFill>
                    <a:srgbClr val="EDECED"/>
                  </a:solidFill>
                  <a:latin typeface="Cy Grotesk Grand"/>
                </a:rPr>
                <a:t>MY NETFLIX</a:t>
              </a:r>
            </a:p>
          </p:txBody>
        </p:sp>
      </p:grpSp>
      <p:sp>
        <p:nvSpPr>
          <p:cNvPr id="7" name="Freeform 7"/>
          <p:cNvSpPr/>
          <p:nvPr/>
        </p:nvSpPr>
        <p:spPr>
          <a:xfrm rot="8207418">
            <a:off x="15857998" y="4568417"/>
            <a:ext cx="3936832" cy="3730148"/>
          </a:xfrm>
          <a:custGeom>
            <a:avLst/>
            <a:gdLst/>
            <a:ahLst/>
            <a:cxnLst/>
            <a:rect l="l" t="t" r="r" b="b"/>
            <a:pathLst>
              <a:path w="3936832" h="3730148">
                <a:moveTo>
                  <a:pt x="0" y="0"/>
                </a:moveTo>
                <a:lnTo>
                  <a:pt x="3936832" y="0"/>
                </a:lnTo>
                <a:lnTo>
                  <a:pt x="3936832" y="3730149"/>
                </a:lnTo>
                <a:lnTo>
                  <a:pt x="0" y="3730149"/>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666590">
            <a:off x="-1674600" y="646970"/>
            <a:ext cx="18010625" cy="17222660"/>
          </a:xfrm>
          <a:custGeom>
            <a:avLst/>
            <a:gdLst/>
            <a:ahLst/>
            <a:cxnLst/>
            <a:rect l="l" t="t" r="r" b="b"/>
            <a:pathLst>
              <a:path w="18010625" h="17222660">
                <a:moveTo>
                  <a:pt x="0" y="0"/>
                </a:moveTo>
                <a:lnTo>
                  <a:pt x="18010625" y="0"/>
                </a:lnTo>
                <a:lnTo>
                  <a:pt x="18010625" y="17222660"/>
                </a:lnTo>
                <a:lnTo>
                  <a:pt x="0" y="17222660"/>
                </a:lnTo>
                <a:lnTo>
                  <a:pt x="0" y="0"/>
                </a:lnTo>
                <a:close/>
              </a:path>
            </a:pathLst>
          </a:custGeom>
          <a:blipFill>
            <a:blip r:embed="rId2"/>
            <a:stretch>
              <a:fillRect/>
            </a:stretch>
          </a:blipFill>
        </p:spPr>
        <p:txBody>
          <a:bodyPr/>
          <a:lstStyle/>
          <a:p>
            <a:endParaRPr lang="en-US"/>
          </a:p>
        </p:txBody>
      </p:sp>
      <p:sp>
        <p:nvSpPr>
          <p:cNvPr id="3" name="Freeform 3"/>
          <p:cNvSpPr/>
          <p:nvPr/>
        </p:nvSpPr>
        <p:spPr>
          <a:xfrm rot="95451">
            <a:off x="11063514" y="-4115415"/>
            <a:ext cx="8686892" cy="8230830"/>
          </a:xfrm>
          <a:custGeom>
            <a:avLst/>
            <a:gdLst/>
            <a:ahLst/>
            <a:cxnLst/>
            <a:rect l="l" t="t" r="r" b="b"/>
            <a:pathLst>
              <a:path w="8686892" h="8230830">
                <a:moveTo>
                  <a:pt x="0" y="0"/>
                </a:moveTo>
                <a:lnTo>
                  <a:pt x="8686891" y="0"/>
                </a:lnTo>
                <a:lnTo>
                  <a:pt x="8686891" y="8230830"/>
                </a:lnTo>
                <a:lnTo>
                  <a:pt x="0" y="823083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292919" y="3810000"/>
            <a:ext cx="7213239" cy="2667000"/>
          </a:xfrm>
          <a:prstGeom prst="rect">
            <a:avLst/>
          </a:prstGeom>
        </p:spPr>
        <p:txBody>
          <a:bodyPr lIns="0" tIns="0" rIns="0" bIns="0" rtlCol="0" anchor="t">
            <a:spAutoFit/>
          </a:bodyPr>
          <a:lstStyle/>
          <a:p>
            <a:pPr marL="0" lvl="0" indent="0">
              <a:lnSpc>
                <a:spcPts val="10560"/>
              </a:lnSpc>
              <a:spcBef>
                <a:spcPct val="0"/>
              </a:spcBef>
            </a:pPr>
            <a:r>
              <a:rPr lang="en-US" sz="8800">
                <a:solidFill>
                  <a:srgbClr val="EDECED"/>
                </a:solidFill>
                <a:latin typeface="Cy Grotesk Grand"/>
              </a:rPr>
              <a:t>THANK YOU!</a:t>
            </a:r>
          </a:p>
        </p:txBody>
      </p:sp>
      <p:sp>
        <p:nvSpPr>
          <p:cNvPr id="5" name="TextBox 5"/>
          <p:cNvSpPr txBox="1"/>
          <p:nvPr/>
        </p:nvSpPr>
        <p:spPr>
          <a:xfrm>
            <a:off x="10112684" y="4498975"/>
            <a:ext cx="7029194" cy="1193800"/>
          </a:xfrm>
          <a:prstGeom prst="rect">
            <a:avLst/>
          </a:prstGeom>
        </p:spPr>
        <p:txBody>
          <a:bodyPr lIns="0" tIns="0" rIns="0" bIns="0" rtlCol="0" anchor="t">
            <a:spAutoFit/>
          </a:bodyPr>
          <a:lstStyle/>
          <a:p>
            <a:pPr algn="ctr">
              <a:lnSpc>
                <a:spcPts val="4550"/>
              </a:lnSpc>
            </a:pPr>
            <a:r>
              <a:rPr lang="en-US" sz="3500">
                <a:solidFill>
                  <a:srgbClr val="EDECED"/>
                </a:solidFill>
                <a:latin typeface="Codec Pro"/>
              </a:rPr>
              <a:t>Done By: Mahmood Mohsin 12CCP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318</Words>
  <Application>Microsoft Office PowerPoint</Application>
  <PresentationFormat>Custom</PresentationFormat>
  <Paragraphs>29</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Codec Pro</vt:lpstr>
      <vt:lpstr>Calibri</vt:lpstr>
      <vt:lpstr>Cy Grotesk Grand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Gradient Sleek and Professional Basic Simple Presentation</dc:title>
  <cp:lastModifiedBy>NV21074 - Mahmood Mohsin</cp:lastModifiedBy>
  <cp:revision>1</cp:revision>
  <dcterms:created xsi:type="dcterms:W3CDTF">2006-08-16T00:00:00Z</dcterms:created>
  <dcterms:modified xsi:type="dcterms:W3CDTF">2024-03-05T08:15:41Z</dcterms:modified>
  <dc:identifier>DAF-nbN3J2E</dc:identifier>
</cp:coreProperties>
</file>